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70" r:id="rId3"/>
    <p:sldId id="261" r:id="rId4"/>
    <p:sldId id="271" r:id="rId5"/>
    <p:sldId id="262" r:id="rId6"/>
    <p:sldId id="272" r:id="rId7"/>
    <p:sldId id="273" r:id="rId8"/>
    <p:sldId id="274" r:id="rId9"/>
    <p:sldId id="275" r:id="rId10"/>
    <p:sldId id="263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477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9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10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6807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126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04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45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1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71F-1A43-41B7-B605-0710A83174B7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1910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91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7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6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1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7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7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66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0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smtClean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8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21418571">
            <a:off x="-3312154" y="2413878"/>
            <a:ext cx="12093135" cy="1458601"/>
          </a:xfrm>
        </p:spPr>
        <p:txBody>
          <a:bodyPr/>
          <a:lstStyle/>
          <a:p>
            <a:r>
              <a:rPr lang="it-IT" sz="36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it-IT" sz="3600" dirty="0" smtClean="0">
                <a:solidFill>
                  <a:schemeClr val="accent1"/>
                </a:solidFill>
              </a:rPr>
              <a:t>         «SPORT FOR INTERCULTURAL DIALOGUE» </a:t>
            </a:r>
          </a:p>
          <a:p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 rot="21420000">
            <a:off x="-961484" y="2749966"/>
            <a:ext cx="10556234" cy="16408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 rot="21420000">
            <a:off x="-3471967" y="4560852"/>
            <a:ext cx="13463532" cy="12906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4400" dirty="0" smtClean="0">
                <a:solidFill>
                  <a:schemeClr val="bg1"/>
                </a:solidFill>
              </a:rPr>
              <a:t>ACTIVITY SPORT </a:t>
            </a:r>
            <a:r>
              <a:rPr lang="it-IT" sz="4400" dirty="0">
                <a:solidFill>
                  <a:schemeClr val="bg1"/>
                </a:solidFill>
              </a:rPr>
              <a:t>ID DAY</a:t>
            </a:r>
            <a:r>
              <a:rPr lang="it-IT" sz="4400" b="1" dirty="0">
                <a:solidFill>
                  <a:schemeClr val="bg1"/>
                </a:solidFill>
              </a:rPr>
              <a:t> </a:t>
            </a:r>
            <a:r>
              <a:rPr lang="it-IT" sz="4400" b="1" dirty="0" smtClean="0">
                <a:solidFill>
                  <a:schemeClr val="bg1"/>
                </a:solidFill>
              </a:rPr>
              <a:t>ITALIAN EDITION</a:t>
            </a:r>
            <a:r>
              <a:rPr lang="it-IT" sz="4400" dirty="0" smtClean="0">
                <a:solidFill>
                  <a:schemeClr val="bg1"/>
                </a:solidFill>
              </a:rPr>
              <a:t> </a:t>
            </a:r>
            <a:endParaRPr lang="it-IT" sz="4400" dirty="0">
              <a:solidFill>
                <a:schemeClr val="bg1"/>
              </a:solidFill>
            </a:endParaRPr>
          </a:p>
          <a:p>
            <a:r>
              <a:rPr lang="it-IT" sz="3600" dirty="0" smtClean="0">
                <a:solidFill>
                  <a:schemeClr val="tx1"/>
                </a:solidFill>
              </a:rPr>
              <a:t> </a:t>
            </a:r>
            <a:endParaRPr lang="it-IT" sz="3600" dirty="0">
              <a:solidFill>
                <a:schemeClr val="tx1"/>
              </a:solidFill>
            </a:endParaRPr>
          </a:p>
          <a:p>
            <a:r>
              <a:rPr lang="it-IT" sz="3600" b="1" dirty="0" smtClean="0">
                <a:solidFill>
                  <a:schemeClr val="tx2"/>
                </a:solidFill>
              </a:rPr>
              <a:t>     </a:t>
            </a:r>
            <a:endParaRPr lang="it-IT" sz="3600" b="1" dirty="0">
              <a:solidFill>
                <a:schemeClr val="tx2"/>
              </a:solidFill>
            </a:endParaRPr>
          </a:p>
          <a:p>
            <a:r>
              <a:rPr lang="it-IT" sz="3600" dirty="0" smtClean="0">
                <a:solidFill>
                  <a:schemeClr val="tx1"/>
                </a:solidFill>
              </a:rPr>
              <a:t>       </a:t>
            </a:r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 rot="21420000">
            <a:off x="36607" y="3874809"/>
            <a:ext cx="11269452" cy="1693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b="1" dirty="0" smtClean="0">
                <a:solidFill>
                  <a:schemeClr val="tx2"/>
                </a:solidFill>
              </a:rPr>
              <a:t>                         </a:t>
            </a:r>
          </a:p>
          <a:p>
            <a:r>
              <a:rPr lang="it-IT" sz="4800" b="1" dirty="0">
                <a:solidFill>
                  <a:schemeClr val="tx2"/>
                </a:solidFill>
              </a:rPr>
              <a:t> </a:t>
            </a:r>
            <a:endParaRPr lang="it-IT" sz="4800" b="1" dirty="0" smtClean="0">
              <a:solidFill>
                <a:schemeClr val="tx2"/>
              </a:solidFill>
            </a:endParaRPr>
          </a:p>
          <a:p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 rot="21420000">
            <a:off x="-3221564" y="5155603"/>
            <a:ext cx="11792509" cy="16408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it-IT" sz="2000" dirty="0" smtClean="0">
              <a:solidFill>
                <a:schemeClr val="tx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36" y="730428"/>
            <a:ext cx="1304662" cy="87245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22" y="730428"/>
            <a:ext cx="1686678" cy="844284"/>
          </a:xfrm>
          <a:prstGeom prst="rect">
            <a:avLst/>
          </a:prstGeom>
        </p:spPr>
      </p:pic>
      <p:sp>
        <p:nvSpPr>
          <p:cNvPr id="12" name="Sottotitolo 2"/>
          <p:cNvSpPr txBox="1">
            <a:spLocks/>
          </p:cNvSpPr>
          <p:nvPr/>
        </p:nvSpPr>
        <p:spPr>
          <a:xfrm rot="21418571">
            <a:off x="-4704450" y="2534865"/>
            <a:ext cx="12555142" cy="13443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dirty="0" smtClean="0">
                <a:solidFill>
                  <a:schemeClr val="accent1"/>
                </a:solidFill>
              </a:rPr>
              <a:t>ERASMUS </a:t>
            </a:r>
            <a:r>
              <a:rPr lang="it-IT" sz="3600" dirty="0">
                <a:solidFill>
                  <a:schemeClr val="accent1"/>
                </a:solidFill>
              </a:rPr>
              <a:t>PLUS </a:t>
            </a:r>
            <a:r>
              <a:rPr lang="it-IT" sz="3600" dirty="0" smtClean="0">
                <a:solidFill>
                  <a:schemeClr val="accent1"/>
                </a:solidFill>
              </a:rPr>
              <a:t>PROJECT: </a:t>
            </a:r>
          </a:p>
          <a:p>
            <a:r>
              <a:rPr lang="it-IT" sz="3600" dirty="0" smtClean="0">
                <a:solidFill>
                  <a:schemeClr val="accent1"/>
                </a:solidFill>
              </a:rPr>
              <a:t>          </a:t>
            </a:r>
          </a:p>
          <a:p>
            <a:endParaRPr lang="it-IT" sz="2000" dirty="0" smtClean="0">
              <a:solidFill>
                <a:schemeClr val="tx1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44" y="411562"/>
            <a:ext cx="1907888" cy="128546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424" y="730428"/>
            <a:ext cx="2662519" cy="906697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83" y="421782"/>
            <a:ext cx="1128093" cy="1093459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98" y="730428"/>
            <a:ext cx="1686678" cy="84428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567" y="541899"/>
            <a:ext cx="1532964" cy="1060985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941" y="481253"/>
            <a:ext cx="1128093" cy="109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1971519" y="603197"/>
            <a:ext cx="10556234" cy="947561"/>
          </a:xfrm>
        </p:spPr>
        <p:txBody>
          <a:bodyPr/>
          <a:lstStyle/>
          <a:p>
            <a:r>
              <a:rPr lang="it-IT" sz="4400" dirty="0" smtClean="0">
                <a:solidFill>
                  <a:schemeClr val="accent1"/>
                </a:solidFill>
              </a:rPr>
              <a:t>TYPES OF PROMOTED SPORTS</a:t>
            </a:r>
            <a:endParaRPr lang="it-IT" sz="4400" dirty="0">
              <a:solidFill>
                <a:schemeClr val="accent1"/>
              </a:solidFill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 rot="281887">
            <a:off x="-4138113" y="1488018"/>
            <a:ext cx="10556234" cy="9475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4400" dirty="0" smtClean="0">
                <a:solidFill>
                  <a:schemeClr val="accent1"/>
                </a:solidFill>
              </a:rPr>
              <a:t>SWIMMING  </a:t>
            </a:r>
            <a:endParaRPr lang="it-IT" sz="4400" dirty="0">
              <a:solidFill>
                <a:schemeClr val="accent1"/>
              </a:solidFill>
            </a:endParaRP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 rot="432416">
            <a:off x="-3750287" y="3010179"/>
            <a:ext cx="10556234" cy="9475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4400" dirty="0" smtClean="0">
                <a:solidFill>
                  <a:schemeClr val="accent1"/>
                </a:solidFill>
              </a:rPr>
              <a:t>FOOTBALL  </a:t>
            </a:r>
            <a:endParaRPr lang="it-IT" sz="4400" dirty="0">
              <a:solidFill>
                <a:schemeClr val="accent1"/>
              </a:solidFill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 rot="20918093">
            <a:off x="-7877291" y="4053024"/>
            <a:ext cx="10556234" cy="1126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4400" dirty="0" smtClean="0">
                <a:solidFill>
                  <a:schemeClr val="accent1"/>
                </a:solidFill>
              </a:rPr>
              <a:t>SKATING  </a:t>
            </a:r>
            <a:endParaRPr lang="it-IT" sz="4400" dirty="0">
              <a:solidFill>
                <a:schemeClr val="accent1"/>
              </a:solidFill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 rot="432416">
            <a:off x="366453" y="2476175"/>
            <a:ext cx="10556234" cy="9475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4400" dirty="0" smtClean="0">
                <a:solidFill>
                  <a:schemeClr val="accent1"/>
                </a:solidFill>
              </a:rPr>
              <a:t>VOLLEYBALL  </a:t>
            </a:r>
            <a:endParaRPr lang="it-IT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11" y="783772"/>
            <a:ext cx="6871062" cy="4003675"/>
          </a:xfrm>
        </p:spPr>
      </p:pic>
    </p:spTree>
    <p:extLst>
      <p:ext uri="{BB962C8B-B14F-4D97-AF65-F5344CB8AC3E}">
        <p14:creationId xmlns:p14="http://schemas.microsoft.com/office/powerpoint/2010/main" val="1298524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4" y="1332411"/>
            <a:ext cx="4807132" cy="4003676"/>
          </a:xfrm>
        </p:spPr>
      </p:pic>
    </p:spTree>
    <p:extLst>
      <p:ext uri="{BB962C8B-B14F-4D97-AF65-F5344CB8AC3E}">
        <p14:creationId xmlns:p14="http://schemas.microsoft.com/office/powerpoint/2010/main" val="1804895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7" y="914400"/>
            <a:ext cx="6631566" cy="3571875"/>
          </a:xfrm>
        </p:spPr>
      </p:pic>
    </p:spTree>
    <p:extLst>
      <p:ext uri="{BB962C8B-B14F-4D97-AF65-F5344CB8AC3E}">
        <p14:creationId xmlns:p14="http://schemas.microsoft.com/office/powerpoint/2010/main" val="4293874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35" y="1463040"/>
            <a:ext cx="4820194" cy="3912235"/>
          </a:xfrm>
        </p:spPr>
      </p:pic>
    </p:spTree>
    <p:extLst>
      <p:ext uri="{BB962C8B-B14F-4D97-AF65-F5344CB8AC3E}">
        <p14:creationId xmlns:p14="http://schemas.microsoft.com/office/powerpoint/2010/main" val="2420897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578" y="1698172"/>
            <a:ext cx="5202296" cy="3677104"/>
          </a:xfrm>
        </p:spPr>
      </p:pic>
    </p:spTree>
    <p:extLst>
      <p:ext uri="{BB962C8B-B14F-4D97-AF65-F5344CB8AC3E}">
        <p14:creationId xmlns:p14="http://schemas.microsoft.com/office/powerpoint/2010/main" val="4225501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4" y="1254034"/>
            <a:ext cx="5282444" cy="4121241"/>
          </a:xfrm>
        </p:spPr>
      </p:pic>
    </p:spTree>
    <p:extLst>
      <p:ext uri="{BB962C8B-B14F-4D97-AF65-F5344CB8AC3E}">
        <p14:creationId xmlns:p14="http://schemas.microsoft.com/office/powerpoint/2010/main" val="2873959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83" y="1619794"/>
            <a:ext cx="4232366" cy="3755481"/>
          </a:xfrm>
        </p:spPr>
      </p:pic>
    </p:spTree>
    <p:extLst>
      <p:ext uri="{BB962C8B-B14F-4D97-AF65-F5344CB8AC3E}">
        <p14:creationId xmlns:p14="http://schemas.microsoft.com/office/powerpoint/2010/main" val="3630643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1815738"/>
            <a:ext cx="4511735" cy="3559538"/>
          </a:xfrm>
        </p:spPr>
      </p:pic>
    </p:spTree>
    <p:extLst>
      <p:ext uri="{BB962C8B-B14F-4D97-AF65-F5344CB8AC3E}">
        <p14:creationId xmlns:p14="http://schemas.microsoft.com/office/powerpoint/2010/main" val="992837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592" y="1528354"/>
            <a:ext cx="4415366" cy="3846921"/>
          </a:xfrm>
        </p:spPr>
      </p:pic>
    </p:spTree>
    <p:extLst>
      <p:ext uri="{BB962C8B-B14F-4D97-AF65-F5344CB8AC3E}">
        <p14:creationId xmlns:p14="http://schemas.microsoft.com/office/powerpoint/2010/main" val="386084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365760"/>
            <a:ext cx="10396882" cy="1358537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following</a:t>
            </a:r>
            <a:r>
              <a:rPr lang="it-IT" dirty="0" smtClean="0"/>
              <a:t> </a:t>
            </a:r>
            <a:r>
              <a:rPr lang="it-IT" dirty="0" err="1" smtClean="0"/>
              <a:t>actions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provided</a:t>
            </a:r>
            <a:r>
              <a:rPr lang="it-IT" dirty="0" smtClean="0"/>
              <a:t> for </a:t>
            </a:r>
            <a:r>
              <a:rPr lang="it-IT" dirty="0" err="1" smtClean="0"/>
              <a:t>making</a:t>
            </a:r>
            <a:r>
              <a:rPr lang="it-IT" dirty="0"/>
              <a:t> </a:t>
            </a:r>
            <a:r>
              <a:rPr lang="it-IT" dirty="0" smtClean="0"/>
              <a:t>the sport id </a:t>
            </a:r>
            <a:r>
              <a:rPr lang="it-IT" dirty="0" err="1" smtClean="0"/>
              <a:t>day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671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/>
              <a:t>-</a:t>
            </a:r>
            <a:r>
              <a:rPr lang="it-IT" sz="2800" dirty="0" err="1" smtClean="0"/>
              <a:t>identification</a:t>
            </a:r>
            <a:r>
              <a:rPr lang="it-IT" sz="2800" dirty="0" smtClean="0"/>
              <a:t> of </a:t>
            </a:r>
            <a:r>
              <a:rPr lang="it-IT" sz="2800" dirty="0" err="1" smtClean="0"/>
              <a:t>stakeholders</a:t>
            </a:r>
            <a:r>
              <a:rPr lang="it-IT" sz="2800" dirty="0" smtClean="0"/>
              <a:t> for </a:t>
            </a:r>
            <a:r>
              <a:rPr lang="it-IT" sz="2800" dirty="0" err="1" smtClean="0"/>
              <a:t>multiplying</a:t>
            </a:r>
            <a:r>
              <a:rPr lang="it-IT" sz="2800" dirty="0" smtClean="0"/>
              <a:t> the </a:t>
            </a:r>
            <a:r>
              <a:rPr lang="it-IT" sz="2800" dirty="0" err="1" smtClean="0"/>
              <a:t>activities</a:t>
            </a:r>
            <a:r>
              <a:rPr lang="it-IT" sz="2800" dirty="0" smtClean="0"/>
              <a:t>;</a:t>
            </a:r>
          </a:p>
          <a:p>
            <a:pPr marL="0" indent="0">
              <a:buNone/>
            </a:pPr>
            <a:r>
              <a:rPr lang="it-IT" sz="2800" dirty="0" smtClean="0"/>
              <a:t>-</a:t>
            </a:r>
            <a:r>
              <a:rPr lang="it-IT" sz="2800" dirty="0" err="1" smtClean="0"/>
              <a:t>cooperation</a:t>
            </a:r>
            <a:r>
              <a:rPr lang="it-IT" sz="2800" dirty="0" smtClean="0"/>
              <a:t> with </a:t>
            </a:r>
            <a:r>
              <a:rPr lang="it-IT" sz="2800" dirty="0" err="1" smtClean="0"/>
              <a:t>different</a:t>
            </a:r>
            <a:r>
              <a:rPr lang="it-IT" sz="2800" dirty="0" smtClean="0"/>
              <a:t> </a:t>
            </a:r>
            <a:r>
              <a:rPr lang="it-IT" sz="2800" dirty="0" err="1" smtClean="0"/>
              <a:t>sports</a:t>
            </a:r>
            <a:r>
              <a:rPr lang="it-IT" sz="2800" dirty="0" smtClean="0"/>
              <a:t> </a:t>
            </a:r>
            <a:r>
              <a:rPr lang="it-IT" sz="2800" dirty="0" err="1" smtClean="0"/>
              <a:t>associations</a:t>
            </a:r>
            <a:r>
              <a:rPr lang="it-IT" sz="2800" dirty="0" smtClean="0"/>
              <a:t> </a:t>
            </a:r>
            <a:r>
              <a:rPr lang="it-IT" sz="2800" dirty="0" err="1" smtClean="0"/>
              <a:t>present</a:t>
            </a:r>
            <a:r>
              <a:rPr lang="it-IT" sz="2800" dirty="0" smtClean="0"/>
              <a:t> on the </a:t>
            </a:r>
            <a:r>
              <a:rPr lang="it-IT" sz="2800" dirty="0" err="1" smtClean="0"/>
              <a:t>territory</a:t>
            </a:r>
            <a:r>
              <a:rPr lang="it-IT" sz="2800" dirty="0" smtClean="0"/>
              <a:t> </a:t>
            </a:r>
            <a:r>
              <a:rPr lang="it-IT" sz="2800" dirty="0" err="1" smtClean="0"/>
              <a:t>distinguished</a:t>
            </a:r>
            <a:r>
              <a:rPr lang="it-IT" sz="2800" dirty="0" smtClean="0"/>
              <a:t> by the </a:t>
            </a:r>
            <a:r>
              <a:rPr lang="it-IT" sz="2800" dirty="0" err="1" smtClean="0"/>
              <a:t>type</a:t>
            </a:r>
            <a:r>
              <a:rPr lang="it-IT" sz="2800" dirty="0" smtClean="0"/>
              <a:t> of sport;</a:t>
            </a:r>
          </a:p>
          <a:p>
            <a:pPr marL="0" indent="0">
              <a:buNone/>
            </a:pPr>
            <a:r>
              <a:rPr lang="it-IT" sz="2800" dirty="0" smtClean="0"/>
              <a:t>-</a:t>
            </a:r>
            <a:r>
              <a:rPr lang="it-IT" sz="2800" dirty="0" err="1" smtClean="0"/>
              <a:t>collaborations</a:t>
            </a:r>
            <a:r>
              <a:rPr lang="it-IT" sz="2800" dirty="0" smtClean="0"/>
              <a:t> with public </a:t>
            </a:r>
            <a:r>
              <a:rPr lang="it-IT" sz="2800" dirty="0" err="1" smtClean="0"/>
              <a:t>authorities</a:t>
            </a:r>
            <a:r>
              <a:rPr lang="it-IT" sz="2800" dirty="0" smtClean="0"/>
              <a:t> </a:t>
            </a:r>
            <a:r>
              <a:rPr lang="it-IT" sz="2800" dirty="0" err="1" smtClean="0"/>
              <a:t>that</a:t>
            </a:r>
            <a:r>
              <a:rPr lang="it-IT" sz="2800" dirty="0" smtClean="0"/>
              <a:t> </a:t>
            </a:r>
            <a:r>
              <a:rPr lang="it-IT" sz="2800" dirty="0" err="1" smtClean="0"/>
              <a:t>supports</a:t>
            </a:r>
            <a:r>
              <a:rPr lang="it-IT" sz="2800" dirty="0" smtClean="0"/>
              <a:t> the </a:t>
            </a:r>
            <a:r>
              <a:rPr lang="it-IT" sz="2800" dirty="0" err="1" smtClean="0"/>
              <a:t>initiative</a:t>
            </a:r>
            <a:r>
              <a:rPr lang="it-IT" sz="2800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7940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55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21439386">
            <a:off x="-1768638" y="287840"/>
            <a:ext cx="11684042" cy="1211154"/>
          </a:xfrm>
        </p:spPr>
        <p:txBody>
          <a:bodyPr/>
          <a:lstStyle/>
          <a:p>
            <a:r>
              <a:rPr lang="it-IT" sz="4800" dirty="0" smtClean="0">
                <a:solidFill>
                  <a:schemeClr val="accent1"/>
                </a:solidFill>
              </a:rPr>
              <a:t>Sports </a:t>
            </a:r>
            <a:r>
              <a:rPr lang="it-IT" sz="4800" dirty="0" err="1" smtClean="0">
                <a:solidFill>
                  <a:schemeClr val="accent1"/>
                </a:solidFill>
              </a:rPr>
              <a:t>associations</a:t>
            </a:r>
            <a:r>
              <a:rPr lang="it-IT" sz="4800" dirty="0" smtClean="0">
                <a:solidFill>
                  <a:schemeClr val="accent1"/>
                </a:solidFill>
              </a:rPr>
              <a:t> </a:t>
            </a:r>
            <a:r>
              <a:rPr lang="it-IT" sz="4800" dirty="0" err="1" smtClean="0">
                <a:solidFill>
                  <a:schemeClr val="accent1"/>
                </a:solidFill>
              </a:rPr>
              <a:t>involved</a:t>
            </a:r>
            <a:r>
              <a:rPr lang="it-IT" sz="4800" dirty="0" smtClean="0">
                <a:solidFill>
                  <a:schemeClr val="accent1"/>
                </a:solidFill>
              </a:rPr>
              <a:t>     </a:t>
            </a:r>
          </a:p>
          <a:p>
            <a:r>
              <a:rPr lang="it-IT" sz="4400" dirty="0" smtClean="0">
                <a:solidFill>
                  <a:schemeClr val="accent1"/>
                </a:solidFill>
              </a:rPr>
              <a:t>  </a:t>
            </a:r>
            <a:endParaRPr lang="it-IT" sz="4400" dirty="0">
              <a:solidFill>
                <a:schemeClr val="accent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 rot="21230114">
            <a:off x="-222546" y="2409664"/>
            <a:ext cx="11176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dirty="0" smtClean="0"/>
          </a:p>
          <a:p>
            <a:endParaRPr lang="it-IT" sz="1600" dirty="0"/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 rot="21217737">
            <a:off x="-4475223" y="758553"/>
            <a:ext cx="14070550" cy="12111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4400" dirty="0" smtClean="0">
                <a:solidFill>
                  <a:schemeClr val="accent1"/>
                </a:solidFill>
              </a:rPr>
              <a:t>  </a:t>
            </a:r>
            <a:endParaRPr lang="it-IT" sz="4400" dirty="0">
              <a:solidFill>
                <a:schemeClr val="accent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7" y="2658377"/>
            <a:ext cx="1303444" cy="116268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82" y="3996478"/>
            <a:ext cx="1461974" cy="97735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0" y="1233982"/>
            <a:ext cx="1665657" cy="1372347"/>
          </a:xfrm>
          <a:prstGeom prst="rect">
            <a:avLst/>
          </a:prstGeom>
        </p:spPr>
      </p:pic>
      <p:sp>
        <p:nvSpPr>
          <p:cNvPr id="12" name="Sottotitolo 2"/>
          <p:cNvSpPr txBox="1">
            <a:spLocks/>
          </p:cNvSpPr>
          <p:nvPr/>
        </p:nvSpPr>
        <p:spPr>
          <a:xfrm rot="21217737">
            <a:off x="-5822365" y="3778612"/>
            <a:ext cx="13537940" cy="12111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dirty="0" smtClean="0">
                <a:solidFill>
                  <a:schemeClr val="accent1"/>
                </a:solidFill>
              </a:rPr>
              <a:t>   </a:t>
            </a:r>
          </a:p>
          <a:p>
            <a:r>
              <a:rPr lang="it-IT" sz="4400" dirty="0" smtClean="0">
                <a:solidFill>
                  <a:schemeClr val="accent1"/>
                </a:solidFill>
              </a:rPr>
              <a:t>  </a:t>
            </a:r>
            <a:endParaRPr lang="it-IT" sz="4400" dirty="0">
              <a:solidFill>
                <a:schemeClr val="accent1"/>
              </a:solidFill>
            </a:endParaRP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 rot="21425220">
            <a:off x="-6602310" y="3478476"/>
            <a:ext cx="13537940" cy="17757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it-IT" sz="4400" dirty="0" smtClean="0">
                <a:solidFill>
                  <a:schemeClr val="accent1"/>
                </a:solidFill>
              </a:rPr>
              <a:t>  </a:t>
            </a:r>
            <a:endParaRPr lang="it-IT" sz="4400" dirty="0">
              <a:solidFill>
                <a:schemeClr val="accent1"/>
              </a:solidFill>
            </a:endParaRPr>
          </a:p>
        </p:txBody>
      </p:sp>
      <p:sp>
        <p:nvSpPr>
          <p:cNvPr id="14" name="Sottotitolo 2"/>
          <p:cNvSpPr txBox="1">
            <a:spLocks/>
          </p:cNvSpPr>
          <p:nvPr/>
        </p:nvSpPr>
        <p:spPr>
          <a:xfrm rot="21430537">
            <a:off x="386023" y="1406893"/>
            <a:ext cx="9044739" cy="1032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dirty="0" smtClean="0">
                <a:solidFill>
                  <a:schemeClr val="accent1"/>
                </a:solidFill>
              </a:rPr>
              <a:t>ASD LONGOMBARDA – FOOTBALL    </a:t>
            </a:r>
          </a:p>
          <a:p>
            <a:r>
              <a:rPr lang="it-IT" sz="4400" dirty="0" smtClean="0">
                <a:solidFill>
                  <a:schemeClr val="accent1"/>
                </a:solidFill>
              </a:rPr>
              <a:t>  </a:t>
            </a:r>
            <a:endParaRPr lang="it-IT" sz="4400" dirty="0">
              <a:solidFill>
                <a:schemeClr val="accent1"/>
              </a:solidFill>
            </a:endParaRPr>
          </a:p>
        </p:txBody>
      </p:sp>
      <p:sp>
        <p:nvSpPr>
          <p:cNvPr id="16" name="Sottotitolo 2"/>
          <p:cNvSpPr txBox="1">
            <a:spLocks/>
          </p:cNvSpPr>
          <p:nvPr/>
        </p:nvSpPr>
        <p:spPr>
          <a:xfrm rot="21421608">
            <a:off x="-1981882" y="2703195"/>
            <a:ext cx="11457104" cy="1032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dirty="0" smtClean="0">
                <a:solidFill>
                  <a:schemeClr val="accent1"/>
                </a:solidFill>
              </a:rPr>
              <a:t>ASD RARINANTES – </a:t>
            </a:r>
            <a:r>
              <a:rPr lang="it-IT" sz="4800" dirty="0" err="1" smtClean="0">
                <a:solidFill>
                  <a:schemeClr val="accent1"/>
                </a:solidFill>
              </a:rPr>
              <a:t>swimming</a:t>
            </a:r>
            <a:r>
              <a:rPr lang="it-IT" sz="4800" dirty="0" smtClean="0">
                <a:solidFill>
                  <a:schemeClr val="accent1"/>
                </a:solidFill>
              </a:rPr>
              <a:t>     </a:t>
            </a:r>
          </a:p>
          <a:p>
            <a:r>
              <a:rPr lang="it-IT" sz="4400" dirty="0" smtClean="0">
                <a:solidFill>
                  <a:schemeClr val="accent1"/>
                </a:solidFill>
              </a:rPr>
              <a:t>  </a:t>
            </a:r>
            <a:endParaRPr lang="it-IT" sz="4400" dirty="0">
              <a:solidFill>
                <a:schemeClr val="accent1"/>
              </a:solidFill>
            </a:endParaRPr>
          </a:p>
        </p:txBody>
      </p:sp>
      <p:sp>
        <p:nvSpPr>
          <p:cNvPr id="17" name="Sottotitolo 2"/>
          <p:cNvSpPr txBox="1">
            <a:spLocks/>
          </p:cNvSpPr>
          <p:nvPr/>
        </p:nvSpPr>
        <p:spPr>
          <a:xfrm rot="21430537">
            <a:off x="-1571776" y="3874545"/>
            <a:ext cx="8968093" cy="1032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4800" dirty="0" smtClean="0">
                <a:solidFill>
                  <a:schemeClr val="accent1"/>
                </a:solidFill>
              </a:rPr>
              <a:t>ASD PDO  – </a:t>
            </a:r>
            <a:r>
              <a:rPr lang="it-IT" sz="4800" dirty="0" err="1" smtClean="0">
                <a:solidFill>
                  <a:schemeClr val="accent1"/>
                </a:solidFill>
              </a:rPr>
              <a:t>handball</a:t>
            </a:r>
            <a:r>
              <a:rPr lang="it-IT" sz="4800" dirty="0" smtClean="0">
                <a:solidFill>
                  <a:schemeClr val="accent1"/>
                </a:solidFill>
              </a:rPr>
              <a:t>    </a:t>
            </a:r>
          </a:p>
          <a:p>
            <a:r>
              <a:rPr lang="it-IT" sz="4400" dirty="0" smtClean="0">
                <a:solidFill>
                  <a:schemeClr val="accent1"/>
                </a:solidFill>
              </a:rPr>
              <a:t>  </a:t>
            </a:r>
            <a:endParaRPr lang="it-IT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5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Institutionals</a:t>
            </a:r>
            <a:r>
              <a:rPr lang="it-IT" dirty="0" smtClean="0"/>
              <a:t> </a:t>
            </a:r>
            <a:r>
              <a:rPr lang="it-IT" dirty="0" err="1" smtClean="0"/>
              <a:t>partners</a:t>
            </a:r>
            <a:r>
              <a:rPr lang="it-IT" dirty="0" smtClean="0"/>
              <a:t>: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982289"/>
            <a:ext cx="1629500" cy="1160418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469849" y="2417974"/>
            <a:ext cx="8161110" cy="724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dirty="0" err="1" smtClean="0"/>
              <a:t>Municipality</a:t>
            </a:r>
            <a:r>
              <a:rPr lang="it-IT" sz="4400" dirty="0" smtClean="0"/>
              <a:t> of </a:t>
            </a:r>
            <a:r>
              <a:rPr lang="it-IT" sz="4400" dirty="0" err="1" smtClean="0"/>
              <a:t>salerno</a:t>
            </a:r>
            <a:endParaRPr lang="it-IT" sz="44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469849" y="3146933"/>
            <a:ext cx="9310642" cy="1151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it-IT" dirty="0" smtClean="0"/>
          </a:p>
          <a:p>
            <a:r>
              <a:rPr lang="it-IT" dirty="0" smtClean="0"/>
              <a:t>Social </a:t>
            </a:r>
            <a:r>
              <a:rPr lang="it-IT" dirty="0" err="1" smtClean="0"/>
              <a:t>services</a:t>
            </a:r>
            <a:r>
              <a:rPr lang="it-IT" dirty="0"/>
              <a:t> </a:t>
            </a:r>
            <a:r>
              <a:rPr lang="it-IT" dirty="0" smtClean="0"/>
              <a:t>of the </a:t>
            </a:r>
            <a:r>
              <a:rPr lang="it-IT" dirty="0" err="1" smtClean="0"/>
              <a:t>municipality</a:t>
            </a:r>
            <a:r>
              <a:rPr lang="it-IT" dirty="0" smtClean="0"/>
              <a:t> of </a:t>
            </a:r>
            <a:r>
              <a:rPr lang="it-IT" dirty="0" err="1" smtClean="0"/>
              <a:t>salerno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51" y="3287231"/>
            <a:ext cx="1525850" cy="105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7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12191" y="279700"/>
            <a:ext cx="10556234" cy="3335136"/>
          </a:xfrm>
        </p:spPr>
        <p:txBody>
          <a:bodyPr/>
          <a:lstStyle/>
          <a:p>
            <a:r>
              <a:rPr lang="it-IT" sz="4400" dirty="0" smtClean="0">
                <a:solidFill>
                  <a:schemeClr val="accent1"/>
                </a:solidFill>
              </a:rPr>
              <a:t> </a:t>
            </a:r>
            <a:endParaRPr lang="it-IT" sz="44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421034"/>
              </p:ext>
            </p:extLst>
          </p:nvPr>
        </p:nvGraphicFramePr>
        <p:xfrm>
          <a:off x="309093" y="656823"/>
          <a:ext cx="10586432" cy="3337560"/>
        </p:xfrm>
        <a:graphic>
          <a:graphicData uri="http://schemas.openxmlformats.org/drawingml/2006/table">
            <a:tbl>
              <a:tblPr/>
              <a:tblGrid>
                <a:gridCol w="5293216">
                  <a:extLst>
                    <a:ext uri="{9D8B030D-6E8A-4147-A177-3AD203B41FA5}">
                      <a16:colId xmlns:a16="http://schemas.microsoft.com/office/drawing/2014/main" val="356043876"/>
                    </a:ext>
                  </a:extLst>
                </a:gridCol>
                <a:gridCol w="5293216">
                  <a:extLst>
                    <a:ext uri="{9D8B030D-6E8A-4147-A177-3AD203B41FA5}">
                      <a16:colId xmlns:a16="http://schemas.microsoft.com/office/drawing/2014/main" val="518443486"/>
                    </a:ext>
                  </a:extLst>
                </a:gridCol>
              </a:tblGrid>
              <a:tr h="203796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t-IT" sz="4400" b="1" baseline="0" dirty="0" smtClean="0">
                          <a:solidFill>
                            <a:schemeClr val="accent1"/>
                          </a:solidFill>
                          <a:effectLst/>
                        </a:rPr>
                        <a:t>64 </a:t>
                      </a:r>
                      <a:r>
                        <a:rPr lang="it-IT" sz="3200" baseline="0" dirty="0" smtClean="0">
                          <a:solidFill>
                            <a:schemeClr val="accent1"/>
                          </a:solidFill>
                          <a:effectLst/>
                        </a:rPr>
                        <a:t>YOUNGS DOING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it-IT" sz="3200" baseline="0" dirty="0" smtClean="0">
                          <a:solidFill>
                            <a:schemeClr val="accent1"/>
                          </a:solidFill>
                          <a:effectLst/>
                        </a:rPr>
                        <a:t>CIVIL SERVICE BETWEEN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it-IT" sz="3200" baseline="0" dirty="0" smtClean="0">
                          <a:solidFill>
                            <a:schemeClr val="accent1"/>
                          </a:solidFill>
                          <a:effectLst/>
                        </a:rPr>
                        <a:t>THE AGE OF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it-IT" sz="3200" baseline="0" dirty="0" smtClean="0">
                          <a:solidFill>
                            <a:schemeClr val="accent1"/>
                          </a:solidFill>
                          <a:effectLst/>
                        </a:rPr>
                        <a:t>18 AND 29 YEARS 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293408"/>
                  </a:ext>
                </a:extLst>
              </a:tr>
              <a:tr h="3681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683459"/>
                  </a:ext>
                </a:extLst>
              </a:tr>
              <a:tr h="3681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147458"/>
                  </a:ext>
                </a:extLst>
              </a:tr>
              <a:tr h="36812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360711"/>
                  </a:ext>
                </a:extLst>
              </a:tr>
            </a:tbl>
          </a:graphicData>
        </a:graphic>
      </p:graphicFrame>
      <p:sp>
        <p:nvSpPr>
          <p:cNvPr id="9" name="Rettangolo 8"/>
          <p:cNvSpPr/>
          <p:nvPr/>
        </p:nvSpPr>
        <p:spPr>
          <a:xfrm rot="21376183">
            <a:off x="6753079" y="4677922"/>
            <a:ext cx="3799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 smtClean="0">
                <a:solidFill>
                  <a:schemeClr val="bg1"/>
                </a:solidFill>
              </a:rPr>
              <a:t>STAKEOLDERS</a:t>
            </a:r>
            <a:endParaRPr lang="it-IT" sz="4000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139">
            <a:off x="4628176" y="467331"/>
            <a:ext cx="5072041" cy="380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12191" y="279700"/>
            <a:ext cx="10556234" cy="3335136"/>
          </a:xfrm>
        </p:spPr>
        <p:txBody>
          <a:bodyPr/>
          <a:lstStyle/>
          <a:p>
            <a:r>
              <a:rPr lang="it-IT" sz="4400" dirty="0" smtClean="0">
                <a:solidFill>
                  <a:schemeClr val="accent1"/>
                </a:solidFill>
              </a:rPr>
              <a:t> </a:t>
            </a:r>
            <a:endParaRPr lang="it-IT" sz="44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041641"/>
              </p:ext>
            </p:extLst>
          </p:nvPr>
        </p:nvGraphicFramePr>
        <p:xfrm>
          <a:off x="387825" y="-711972"/>
          <a:ext cx="3332593" cy="7023748"/>
        </p:xfrm>
        <a:graphic>
          <a:graphicData uri="http://schemas.openxmlformats.org/drawingml/2006/table">
            <a:tbl>
              <a:tblPr/>
              <a:tblGrid>
                <a:gridCol w="3211943">
                  <a:extLst>
                    <a:ext uri="{9D8B030D-6E8A-4147-A177-3AD203B41FA5}">
                      <a16:colId xmlns:a16="http://schemas.microsoft.com/office/drawing/2014/main" val="356043876"/>
                    </a:ext>
                  </a:extLst>
                </a:gridCol>
                <a:gridCol w="120650">
                  <a:extLst>
                    <a:ext uri="{9D8B030D-6E8A-4147-A177-3AD203B41FA5}">
                      <a16:colId xmlns:a16="http://schemas.microsoft.com/office/drawing/2014/main" val="518443486"/>
                    </a:ext>
                  </a:extLst>
                </a:gridCol>
              </a:tblGrid>
              <a:tr h="591503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t-IT" sz="2400" baseline="0" dirty="0" smtClean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it-IT" sz="4000" baseline="0" dirty="0" smtClean="0">
                          <a:solidFill>
                            <a:schemeClr val="accent1"/>
                          </a:solidFill>
                          <a:effectLst/>
                        </a:rPr>
                        <a:t>60 </a:t>
                      </a:r>
                      <a:r>
                        <a:rPr lang="it-IT" sz="2800" baseline="0" dirty="0" smtClean="0">
                          <a:solidFill>
                            <a:schemeClr val="accent1"/>
                          </a:solidFill>
                          <a:effectLst/>
                        </a:rPr>
                        <a:t>STUDENTS WITH A MINIMAL AGE OF 18 YEARS INVOLVED IN THE EDUCATION WITHIN THE PROJECT «YOUNG LEADER FOR LEGALITY»</a:t>
                      </a:r>
                      <a:endParaRPr lang="it-IT" sz="2800" dirty="0" smtClean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293408"/>
                  </a:ext>
                </a:extLst>
              </a:tr>
              <a:tr h="30772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683459"/>
                  </a:ext>
                </a:extLst>
              </a:tr>
              <a:tr h="30772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147458"/>
                  </a:ext>
                </a:extLst>
              </a:tr>
              <a:tr h="30772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360711"/>
                  </a:ext>
                </a:extLst>
              </a:tr>
            </a:tbl>
          </a:graphicData>
        </a:graphic>
      </p:graphicFrame>
      <p:sp>
        <p:nvSpPr>
          <p:cNvPr id="9" name="Rettangolo 8"/>
          <p:cNvSpPr/>
          <p:nvPr/>
        </p:nvSpPr>
        <p:spPr>
          <a:xfrm rot="21376183">
            <a:off x="6753079" y="4677922"/>
            <a:ext cx="3799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 smtClean="0">
                <a:solidFill>
                  <a:schemeClr val="bg1"/>
                </a:solidFill>
              </a:rPr>
              <a:t>STAKEOLDERS</a:t>
            </a:r>
            <a:endParaRPr lang="it-IT" sz="4000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290" y="1147459"/>
            <a:ext cx="6579672" cy="24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6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12191" y="279700"/>
            <a:ext cx="10556234" cy="3335136"/>
          </a:xfrm>
        </p:spPr>
        <p:txBody>
          <a:bodyPr/>
          <a:lstStyle/>
          <a:p>
            <a:r>
              <a:rPr lang="it-IT" sz="4400" dirty="0" smtClean="0">
                <a:solidFill>
                  <a:schemeClr val="accent1"/>
                </a:solidFill>
              </a:rPr>
              <a:t> </a:t>
            </a:r>
            <a:endParaRPr lang="it-IT" sz="4400" dirty="0">
              <a:solidFill>
                <a:schemeClr val="accent1"/>
              </a:solidFill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57342"/>
              </p:ext>
            </p:extLst>
          </p:nvPr>
        </p:nvGraphicFramePr>
        <p:xfrm>
          <a:off x="167425" y="279701"/>
          <a:ext cx="5138670" cy="5309730"/>
        </p:xfrm>
        <a:graphic>
          <a:graphicData uri="http://schemas.openxmlformats.org/drawingml/2006/table">
            <a:tbl>
              <a:tblPr/>
              <a:tblGrid>
                <a:gridCol w="3708429">
                  <a:extLst>
                    <a:ext uri="{9D8B030D-6E8A-4147-A177-3AD203B41FA5}">
                      <a16:colId xmlns:a16="http://schemas.microsoft.com/office/drawing/2014/main" val="356043876"/>
                    </a:ext>
                  </a:extLst>
                </a:gridCol>
                <a:gridCol w="1430241">
                  <a:extLst>
                    <a:ext uri="{9D8B030D-6E8A-4147-A177-3AD203B41FA5}">
                      <a16:colId xmlns:a16="http://schemas.microsoft.com/office/drawing/2014/main" val="518443486"/>
                    </a:ext>
                  </a:extLst>
                </a:gridCol>
              </a:tblGrid>
              <a:tr h="3071823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it-IT" sz="4000" baseline="0" dirty="0" smtClean="0">
                          <a:solidFill>
                            <a:schemeClr val="accent1"/>
                          </a:solidFill>
                          <a:effectLst/>
                        </a:rPr>
                        <a:t>100</a:t>
                      </a:r>
                      <a:r>
                        <a:rPr lang="it-IT" sz="2800" baseline="0" dirty="0" smtClean="0">
                          <a:solidFill>
                            <a:schemeClr val="accent1"/>
                          </a:solidFill>
                          <a:effectLst/>
                        </a:rPr>
                        <a:t> UNACCOMPANIED FOREIGN MINORS</a:t>
                      </a:r>
                      <a:r>
                        <a:rPr lang="it-IT" sz="2400" baseline="0" dirty="0" smtClean="0">
                          <a:solidFill>
                            <a:schemeClr val="accent1"/>
                          </a:solidFill>
                          <a:effectLst/>
                        </a:rPr>
                        <a:t>;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32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293408"/>
                  </a:ext>
                </a:extLst>
              </a:tr>
              <a:tr h="53747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683459"/>
                  </a:ext>
                </a:extLst>
              </a:tr>
              <a:tr h="537472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147458"/>
                  </a:ext>
                </a:extLst>
              </a:tr>
              <a:tr h="116296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360711"/>
                  </a:ext>
                </a:extLst>
              </a:tr>
            </a:tbl>
          </a:graphicData>
        </a:graphic>
      </p:graphicFrame>
      <p:sp>
        <p:nvSpPr>
          <p:cNvPr id="9" name="Rettangolo 8"/>
          <p:cNvSpPr/>
          <p:nvPr/>
        </p:nvSpPr>
        <p:spPr>
          <a:xfrm rot="21376183">
            <a:off x="6753079" y="4677922"/>
            <a:ext cx="3799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 smtClean="0">
                <a:solidFill>
                  <a:schemeClr val="bg1"/>
                </a:solidFill>
              </a:rPr>
              <a:t>STAKEOLDERS</a:t>
            </a:r>
            <a:endParaRPr lang="it-IT" sz="4000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8556">
            <a:off x="5009730" y="530079"/>
            <a:ext cx="4631179" cy="363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8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12191" y="279700"/>
            <a:ext cx="10556234" cy="3335136"/>
          </a:xfrm>
        </p:spPr>
        <p:txBody>
          <a:bodyPr/>
          <a:lstStyle/>
          <a:p>
            <a:r>
              <a:rPr lang="it-IT" sz="4400" dirty="0" smtClean="0">
                <a:solidFill>
                  <a:schemeClr val="accent1"/>
                </a:solidFill>
              </a:rPr>
              <a:t> </a:t>
            </a:r>
            <a:endParaRPr lang="it-IT" sz="4400" dirty="0">
              <a:solidFill>
                <a:schemeClr val="accent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 rot="21376183">
            <a:off x="6753079" y="4677922"/>
            <a:ext cx="3799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 smtClean="0">
                <a:solidFill>
                  <a:schemeClr val="bg1"/>
                </a:solidFill>
              </a:rPr>
              <a:t>STAKEOLDERS</a:t>
            </a:r>
            <a:endParaRPr lang="it-IT" sz="40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780000"/>
              </p:ext>
            </p:extLst>
          </p:nvPr>
        </p:nvGraphicFramePr>
        <p:xfrm>
          <a:off x="785611" y="592428"/>
          <a:ext cx="3335627" cy="3294501"/>
        </p:xfrm>
        <a:graphic>
          <a:graphicData uri="http://schemas.openxmlformats.org/drawingml/2006/table">
            <a:tbl>
              <a:tblPr/>
              <a:tblGrid>
                <a:gridCol w="2925090">
                  <a:extLst>
                    <a:ext uri="{9D8B030D-6E8A-4147-A177-3AD203B41FA5}">
                      <a16:colId xmlns:a16="http://schemas.microsoft.com/office/drawing/2014/main" val="356043876"/>
                    </a:ext>
                  </a:extLst>
                </a:gridCol>
                <a:gridCol w="410537">
                  <a:extLst>
                    <a:ext uri="{9D8B030D-6E8A-4147-A177-3AD203B41FA5}">
                      <a16:colId xmlns:a16="http://schemas.microsoft.com/office/drawing/2014/main" val="518443486"/>
                    </a:ext>
                  </a:extLst>
                </a:gridCol>
              </a:tblGrid>
              <a:tr h="212246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t-IT" sz="4000" baseline="0" dirty="0" smtClean="0">
                          <a:solidFill>
                            <a:schemeClr val="accent1"/>
                          </a:solidFill>
                          <a:effectLst/>
                        </a:rPr>
                        <a:t>40</a:t>
                      </a:r>
                      <a:r>
                        <a:rPr lang="it-IT" sz="3200" baseline="0" dirty="0" smtClean="0">
                          <a:solidFill>
                            <a:schemeClr val="accent1"/>
                          </a:solidFill>
                          <a:effectLst/>
                        </a:rPr>
                        <a:t> SPORTS TRAINERS;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293408"/>
                  </a:ext>
                </a:extLst>
              </a:tr>
              <a:tr h="37136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683459"/>
                  </a:ext>
                </a:extLst>
              </a:tr>
              <a:tr h="37136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147458"/>
                  </a:ext>
                </a:extLst>
              </a:tr>
              <a:tr h="42930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360711"/>
                  </a:ext>
                </a:extLst>
              </a:tr>
            </a:tbl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6620">
            <a:off x="4635637" y="602522"/>
            <a:ext cx="4828613" cy="362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12191" y="279700"/>
            <a:ext cx="10556234" cy="3335136"/>
          </a:xfrm>
        </p:spPr>
        <p:txBody>
          <a:bodyPr/>
          <a:lstStyle/>
          <a:p>
            <a:r>
              <a:rPr lang="it-IT" sz="4400" dirty="0" smtClean="0">
                <a:solidFill>
                  <a:schemeClr val="accent1"/>
                </a:solidFill>
              </a:rPr>
              <a:t> </a:t>
            </a:r>
            <a:endParaRPr lang="it-IT" sz="4400" dirty="0">
              <a:solidFill>
                <a:schemeClr val="accent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 rot="21376183">
            <a:off x="6753079" y="4677922"/>
            <a:ext cx="3799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 smtClean="0">
                <a:solidFill>
                  <a:schemeClr val="bg1"/>
                </a:solidFill>
              </a:rPr>
              <a:t>STAKEOLDERS</a:t>
            </a:r>
            <a:endParaRPr lang="it-IT" sz="40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777649"/>
              </p:ext>
            </p:extLst>
          </p:nvPr>
        </p:nvGraphicFramePr>
        <p:xfrm>
          <a:off x="8203841" y="794856"/>
          <a:ext cx="4181342" cy="3503380"/>
        </p:xfrm>
        <a:graphic>
          <a:graphicData uri="http://schemas.openxmlformats.org/drawingml/2006/table">
            <a:tbl>
              <a:tblPr/>
              <a:tblGrid>
                <a:gridCol w="2090671">
                  <a:extLst>
                    <a:ext uri="{9D8B030D-6E8A-4147-A177-3AD203B41FA5}">
                      <a16:colId xmlns:a16="http://schemas.microsoft.com/office/drawing/2014/main" val="356043876"/>
                    </a:ext>
                  </a:extLst>
                </a:gridCol>
                <a:gridCol w="2090671">
                  <a:extLst>
                    <a:ext uri="{9D8B030D-6E8A-4147-A177-3AD203B41FA5}">
                      <a16:colId xmlns:a16="http://schemas.microsoft.com/office/drawing/2014/main" val="518443486"/>
                    </a:ext>
                  </a:extLst>
                </a:gridCol>
              </a:tblGrid>
              <a:tr h="225703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t-IT" sz="4000" baseline="0" dirty="0" smtClean="0">
                          <a:solidFill>
                            <a:schemeClr val="accent1"/>
                          </a:solidFill>
                          <a:effectLst/>
                        </a:rPr>
                        <a:t>100 </a:t>
                      </a:r>
                      <a:r>
                        <a:rPr lang="it-IT" sz="2800" baseline="0" dirty="0" smtClean="0">
                          <a:solidFill>
                            <a:schemeClr val="accent1"/>
                          </a:solidFill>
                          <a:effectLst/>
                        </a:rPr>
                        <a:t>YOUNG ITALIANS SPORTS;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24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293408"/>
                  </a:ext>
                </a:extLst>
              </a:tr>
              <a:tr h="39491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683459"/>
                  </a:ext>
                </a:extLst>
              </a:tr>
              <a:tr h="39491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147458"/>
                  </a:ext>
                </a:extLst>
              </a:tr>
              <a:tr h="456526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360711"/>
                  </a:ext>
                </a:extLst>
              </a:tr>
            </a:tbl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2080">
            <a:off x="673493" y="566669"/>
            <a:ext cx="5545428" cy="415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9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Evento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Evento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TM04033927[[fn=Evento]]</Template>
  <TotalTime>429</TotalTime>
  <Words>178</Words>
  <Application>Microsoft Office PowerPoint</Application>
  <PresentationFormat>Widescreen</PresentationFormat>
  <Paragraphs>55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3" baseType="lpstr">
      <vt:lpstr>Arial</vt:lpstr>
      <vt:lpstr>Impact</vt:lpstr>
      <vt:lpstr>Evento</vt:lpstr>
      <vt:lpstr>Presentazione standard di PowerPoint</vt:lpstr>
      <vt:lpstr>The following actions have been provided for making the sport id day:</vt:lpstr>
      <vt:lpstr>Presentazione standard di PowerPoint</vt:lpstr>
      <vt:lpstr>Institutionals partners: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Rosaria</dc:creator>
  <cp:lastModifiedBy>Rosaria</cp:lastModifiedBy>
  <cp:revision>47</cp:revision>
  <dcterms:created xsi:type="dcterms:W3CDTF">2018-11-20T09:04:56Z</dcterms:created>
  <dcterms:modified xsi:type="dcterms:W3CDTF">2018-11-29T09:18:32Z</dcterms:modified>
</cp:coreProperties>
</file>